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34" r:id="rId2"/>
    <p:sldId id="466" r:id="rId3"/>
    <p:sldId id="467" r:id="rId4"/>
    <p:sldId id="535" r:id="rId5"/>
    <p:sldId id="536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52" r:id="rId14"/>
    <p:sldId id="544" r:id="rId15"/>
    <p:sldId id="545" r:id="rId16"/>
    <p:sldId id="546" r:id="rId17"/>
    <p:sldId id="547" r:id="rId18"/>
    <p:sldId id="548" r:id="rId19"/>
    <p:sldId id="553" r:id="rId20"/>
    <p:sldId id="554" r:id="rId21"/>
    <p:sldId id="555" r:id="rId22"/>
    <p:sldId id="549" r:id="rId23"/>
    <p:sldId id="550" r:id="rId24"/>
    <p:sldId id="551" r:id="rId25"/>
    <p:sldId id="531" r:id="rId26"/>
  </p:sldIdLst>
  <p:sldSz cx="9144000" cy="5143500" type="screen16x9"/>
  <p:notesSz cx="6737350" cy="98028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9FA"/>
    <a:srgbClr val="1E66C0"/>
    <a:srgbClr val="1177D0"/>
    <a:srgbClr val="88CDEB"/>
    <a:srgbClr val="F98012"/>
    <a:srgbClr val="FF7F00"/>
    <a:srgbClr val="F0F0F4"/>
    <a:srgbClr val="CDCDCD"/>
    <a:srgbClr val="6E6863"/>
    <a:srgbClr val="54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2554" autoAdjust="0"/>
  </p:normalViewPr>
  <p:slideViewPr>
    <p:cSldViewPr>
      <p:cViewPr varScale="1">
        <p:scale>
          <a:sx n="137" d="100"/>
          <a:sy n="137" d="100"/>
        </p:scale>
        <p:origin x="99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21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4763" y="0"/>
            <a:ext cx="2921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1E1BC7-3C64-4B6C-BB10-CA4A4362E736}" type="datetimeFigureOut">
              <a:rPr lang="bg-BG" altLang="bg-BG"/>
              <a:pPr>
                <a:defRPr/>
              </a:pPr>
              <a:t>15.12.2025 г.</a:t>
            </a:fld>
            <a:endParaRPr lang="bg-BG" alt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4150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656138"/>
            <a:ext cx="539115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10688"/>
            <a:ext cx="29210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4763" y="9310688"/>
            <a:ext cx="29210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A2F9920-BE72-4E10-B714-5F9374A012F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46847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2F9920-BE72-4E10-B714-5F9374A012FD}" type="slidenum">
              <a:rPr lang="bg-BG" altLang="bg-BG" smtClean="0"/>
              <a:pPr>
                <a:defRPr/>
              </a:pPr>
              <a:t>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5485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3E81-9EC4-4CF4-9FA2-10DB580AA109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F179-DB4D-4148-8782-F1C0F1BC42B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4137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B8B6-13B1-4FB1-9D14-890215C72F4C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DFA4-B509-4BC4-B504-946C867C084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990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29B6-4CDE-4A71-9415-577630F96E0B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E8BF-0C7E-4A78-BD97-F6DAC6909AB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4442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51434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261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76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DFE3-C859-46F7-9D37-0ADCAD2EEF71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C75A-4824-421F-B87E-4C6F782899F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192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18BE-4780-45E7-A099-4F9204E1CA2D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3FDA-50F8-48C1-9362-86387E01E49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1864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24B0-E633-4E84-A936-38E93A3A2CDD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5B7E-5AF6-4C51-A0AB-B69FFB27443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3068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04C6-B75D-4961-A243-E9525494AC2A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8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0119-3FE7-4525-BED1-466CE0DD3B5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511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59DC-38F6-4F0F-A30F-E579481DAEB7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4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C0D0-C11F-46F7-962E-7847DB05ADF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7287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958F-DCBE-45BC-BFB8-BE26482A3B77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3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84B68-E79A-48A4-AF8F-015A816C7E0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  <p:sp>
        <p:nvSpPr>
          <p:cNvPr id="6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04788"/>
            <a:ext cx="8219256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53423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7BA0-4D69-475A-907E-0BFE623DA4EC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6B67-CA2D-4DBD-AD8C-5E10513B463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134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46A3-BB62-4EFF-9AEA-81948A553414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7BB6-6B64-419E-AA17-D09338F43F4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1048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Редакт. стил загл. образец</a:t>
            </a:r>
          </a:p>
        </p:txBody>
      </p:sp>
      <p:sp>
        <p:nvSpPr>
          <p:cNvPr id="1027" name="Текстов контейнер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/>
              <a:t>Второ ниво</a:t>
            </a:r>
          </a:p>
          <a:p>
            <a:pPr lvl="2"/>
            <a:r>
              <a:rPr lang="bg-BG" altLang="bg-BG"/>
              <a:t>Трето ниво</a:t>
            </a:r>
          </a:p>
          <a:p>
            <a:pPr lvl="3"/>
            <a:r>
              <a:rPr lang="bg-BG" altLang="bg-BG"/>
              <a:t>Четвърто ниво</a:t>
            </a:r>
          </a:p>
          <a:p>
            <a:pPr lvl="4"/>
            <a:r>
              <a:rPr lang="bg-BG" alt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01032-5403-4D62-A52D-D65B9ABFED16}" type="datetimeFigureOut">
              <a:rPr lang="bg-BG"/>
              <a:pPr>
                <a:defRPr/>
              </a:pPr>
              <a:t>15.12.2025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5AF89CF-0CA3-4818-B37C-8173BE301EE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16C7D7-AC65-5EEB-3E92-7747ABAFDAD5}"/>
              </a:ext>
            </a:extLst>
          </p:cNvPr>
          <p:cNvSpPr/>
          <p:nvPr/>
        </p:nvSpPr>
        <p:spPr>
          <a:xfrm>
            <a:off x="-1" y="11321"/>
            <a:ext cx="858115" cy="860757"/>
          </a:xfrm>
          <a:prstGeom prst="rect">
            <a:avLst/>
          </a:prstGeom>
          <a:solidFill>
            <a:srgbClr val="6E6863"/>
          </a:solidFill>
          <a:ln>
            <a:solidFill>
              <a:srgbClr val="54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825966" y="11322"/>
            <a:ext cx="4408715" cy="860756"/>
          </a:xfrm>
          <a:prstGeom prst="rect">
            <a:avLst/>
          </a:prstGeom>
          <a:solidFill>
            <a:srgbClr val="6E6863"/>
          </a:solidFill>
          <a:ln>
            <a:solidFill>
              <a:srgbClr val="6E6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bg-BG" altLang="bg-BG" sz="240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РУСЕНСКИ  УНИВЕРСИТЕТ  “АНГЕЛ КЪНЧЕВ“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64583F9-F3E3-43CC-9F92-6748BC572673}"/>
              </a:ext>
            </a:extLst>
          </p:cNvPr>
          <p:cNvSpPr/>
          <p:nvPr/>
        </p:nvSpPr>
        <p:spPr>
          <a:xfrm flipH="1">
            <a:off x="4479132" y="1"/>
            <a:ext cx="4664869" cy="514349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B3D95B4-B428-4AE3-91CA-0FD7DBDAFEBE}"/>
              </a:ext>
            </a:extLst>
          </p:cNvPr>
          <p:cNvSpPr txBox="1"/>
          <p:nvPr/>
        </p:nvSpPr>
        <p:spPr>
          <a:xfrm>
            <a:off x="5144414" y="4447905"/>
            <a:ext cx="39960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600" dirty="0">
                <a:solidFill>
                  <a:srgbClr val="545353"/>
                </a:solidFill>
                <a:cs typeface="Arial" pitchFamily="34" charset="0"/>
              </a:rPr>
              <a:t>проф. Цветомир Василев</a:t>
            </a:r>
          </a:p>
          <a:p>
            <a:r>
              <a:rPr lang="ru-RU" altLang="ko-KR" sz="1600" dirty="0" smtClean="0">
                <a:solidFill>
                  <a:srgbClr val="545353"/>
                </a:solidFill>
                <a:cs typeface="Arial" pitchFamily="34" charset="0"/>
              </a:rPr>
              <a:t>проф. </a:t>
            </a:r>
            <a:r>
              <a:rPr lang="ru-RU" altLang="ko-KR" sz="1600" dirty="0">
                <a:solidFill>
                  <a:srgbClr val="545353"/>
                </a:solidFill>
                <a:cs typeface="Arial" pitchFamily="34" charset="0"/>
              </a:rPr>
              <a:t>Валентина Войноховска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779318" y="3410298"/>
            <a:ext cx="8364683" cy="885305"/>
          </a:xfrm>
          <a:custGeom>
            <a:avLst/>
            <a:gdLst>
              <a:gd name="connsiteX0" fmla="*/ 0 w 8553796"/>
              <a:gd name="connsiteY0" fmla="*/ 0 h 1155469"/>
              <a:gd name="connsiteX1" fmla="*/ 8553796 w 8553796"/>
              <a:gd name="connsiteY1" fmla="*/ 0 h 1155469"/>
              <a:gd name="connsiteX2" fmla="*/ 8553796 w 8553796"/>
              <a:gd name="connsiteY2" fmla="*/ 1155469 h 1155469"/>
              <a:gd name="connsiteX3" fmla="*/ 0 w 8553796"/>
              <a:gd name="connsiteY3" fmla="*/ 1155469 h 1155469"/>
              <a:gd name="connsiteX4" fmla="*/ 0 w 8553796"/>
              <a:gd name="connsiteY4" fmla="*/ 0 h 1155469"/>
              <a:gd name="connsiteX0" fmla="*/ 2086495 w 8553796"/>
              <a:gd name="connsiteY0" fmla="*/ 0 h 1163781"/>
              <a:gd name="connsiteX1" fmla="*/ 8553796 w 8553796"/>
              <a:gd name="connsiteY1" fmla="*/ 8312 h 1163781"/>
              <a:gd name="connsiteX2" fmla="*/ 8553796 w 8553796"/>
              <a:gd name="connsiteY2" fmla="*/ 1163781 h 1163781"/>
              <a:gd name="connsiteX3" fmla="*/ 0 w 8553796"/>
              <a:gd name="connsiteY3" fmla="*/ 1163781 h 1163781"/>
              <a:gd name="connsiteX4" fmla="*/ 2086495 w 8553796"/>
              <a:gd name="connsiteY4" fmla="*/ 0 h 1163781"/>
              <a:gd name="connsiteX0" fmla="*/ 1064030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1064030 w 7531331"/>
              <a:gd name="connsiteY4" fmla="*/ 0 h 1180407"/>
              <a:gd name="connsiteX0" fmla="*/ 727726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727726 w 7531331"/>
              <a:gd name="connsiteY4" fmla="*/ 0 h 1180407"/>
              <a:gd name="connsiteX0" fmla="*/ 716516 w 7520121"/>
              <a:gd name="connsiteY0" fmla="*/ 0 h 1180407"/>
              <a:gd name="connsiteX1" fmla="*/ 7520121 w 7520121"/>
              <a:gd name="connsiteY1" fmla="*/ 8312 h 1180407"/>
              <a:gd name="connsiteX2" fmla="*/ 7520121 w 7520121"/>
              <a:gd name="connsiteY2" fmla="*/ 1163781 h 1180407"/>
              <a:gd name="connsiteX3" fmla="*/ 0 w 7520121"/>
              <a:gd name="connsiteY3" fmla="*/ 1180407 h 1180407"/>
              <a:gd name="connsiteX4" fmla="*/ 716516 w 7520121"/>
              <a:gd name="connsiteY4" fmla="*/ 0 h 11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121" h="1180407">
                <a:moveTo>
                  <a:pt x="716516" y="0"/>
                </a:moveTo>
                <a:lnTo>
                  <a:pt x="7520121" y="8312"/>
                </a:lnTo>
                <a:lnTo>
                  <a:pt x="7520121" y="1163781"/>
                </a:lnTo>
                <a:lnTo>
                  <a:pt x="0" y="1180407"/>
                </a:lnTo>
                <a:lnTo>
                  <a:pt x="71651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E68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0E413BD5-398C-4BC7-91CA-8402C6A02F81}"/>
              </a:ext>
            </a:extLst>
          </p:cNvPr>
          <p:cNvSpPr txBox="1">
            <a:spLocks/>
          </p:cNvSpPr>
          <p:nvPr/>
        </p:nvSpPr>
        <p:spPr>
          <a:xfrm>
            <a:off x="1187624" y="3260638"/>
            <a:ext cx="7469878" cy="1471352"/>
          </a:xfrm>
          <a:custGeom>
            <a:avLst/>
            <a:gdLst>
              <a:gd name="connsiteX0" fmla="*/ 0 w 12192000"/>
              <a:gd name="connsiteY0" fmla="*/ 0 h 1945178"/>
              <a:gd name="connsiteX1" fmla="*/ 12192000 w 12192000"/>
              <a:gd name="connsiteY1" fmla="*/ 0 h 1945178"/>
              <a:gd name="connsiteX2" fmla="*/ 12192000 w 12192000"/>
              <a:gd name="connsiteY2" fmla="*/ 1945178 h 1945178"/>
              <a:gd name="connsiteX3" fmla="*/ 0 w 12192000"/>
              <a:gd name="connsiteY3" fmla="*/ 1945178 h 1945178"/>
              <a:gd name="connsiteX4" fmla="*/ 0 w 12192000"/>
              <a:gd name="connsiteY4" fmla="*/ 0 h 1945178"/>
              <a:gd name="connsiteX0" fmla="*/ 2069869 w 12192000"/>
              <a:gd name="connsiteY0" fmla="*/ 399011 h 1945178"/>
              <a:gd name="connsiteX1" fmla="*/ 12192000 w 12192000"/>
              <a:gd name="connsiteY1" fmla="*/ 0 h 1945178"/>
              <a:gd name="connsiteX2" fmla="*/ 12192000 w 12192000"/>
              <a:gd name="connsiteY2" fmla="*/ 1945178 h 1945178"/>
              <a:gd name="connsiteX3" fmla="*/ 0 w 12192000"/>
              <a:gd name="connsiteY3" fmla="*/ 1945178 h 1945178"/>
              <a:gd name="connsiteX4" fmla="*/ 2069869 w 12192000"/>
              <a:gd name="connsiteY4" fmla="*/ 399011 h 1945178"/>
              <a:gd name="connsiteX0" fmla="*/ 1396538 w 11518669"/>
              <a:gd name="connsiteY0" fmla="*/ 399011 h 1961803"/>
              <a:gd name="connsiteX1" fmla="*/ 11518669 w 11518669"/>
              <a:gd name="connsiteY1" fmla="*/ 0 h 1961803"/>
              <a:gd name="connsiteX2" fmla="*/ 11518669 w 11518669"/>
              <a:gd name="connsiteY2" fmla="*/ 1945178 h 1961803"/>
              <a:gd name="connsiteX3" fmla="*/ 0 w 11518669"/>
              <a:gd name="connsiteY3" fmla="*/ 1961803 h 1961803"/>
              <a:gd name="connsiteX4" fmla="*/ 1396538 w 11518669"/>
              <a:gd name="connsiteY4" fmla="*/ 399011 h 19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8669" h="1961803">
                <a:moveTo>
                  <a:pt x="1396538" y="399011"/>
                </a:moveTo>
                <a:lnTo>
                  <a:pt x="11518669" y="0"/>
                </a:lnTo>
                <a:lnTo>
                  <a:pt x="11518669" y="1945178"/>
                </a:lnTo>
                <a:lnTo>
                  <a:pt x="0" y="1961803"/>
                </a:lnTo>
                <a:lnTo>
                  <a:pt x="1396538" y="399011"/>
                </a:lnTo>
                <a:close/>
              </a:path>
            </a:pathLst>
          </a:cu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Система за електронно обучение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xmlns="" id="{0E201637-A79D-97AA-9CEE-EE269862B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04108"/>
              </p:ext>
            </p:extLst>
          </p:nvPr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5" imgW="2335662" imgH="2598359" progId="CorelDRAW.Graphic.13">
                  <p:embed/>
                </p:oleObj>
              </mc:Choice>
              <mc:Fallback>
                <p:oleObj name="CorelDRAW" r:id="rId5" imgW="2335662" imgH="2598359" progId="CorelDRAW.Graphic.13">
                  <p:embed/>
                  <p:pic>
                    <p:nvPicPr>
                      <p:cNvPr id="20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6E6863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CE128C5D-805F-0444-D169-9B3D4EFF935F}"/>
              </a:ext>
            </a:extLst>
          </p:cNvPr>
          <p:cNvSpPr/>
          <p:nvPr/>
        </p:nvSpPr>
        <p:spPr>
          <a:xfrm>
            <a:off x="6156176" y="3260639"/>
            <a:ext cx="2984337" cy="1027830"/>
          </a:xfrm>
          <a:custGeom>
            <a:avLst/>
            <a:gdLst>
              <a:gd name="connsiteX0" fmla="*/ 0 w 8553796"/>
              <a:gd name="connsiteY0" fmla="*/ 0 h 1155469"/>
              <a:gd name="connsiteX1" fmla="*/ 8553796 w 8553796"/>
              <a:gd name="connsiteY1" fmla="*/ 0 h 1155469"/>
              <a:gd name="connsiteX2" fmla="*/ 8553796 w 8553796"/>
              <a:gd name="connsiteY2" fmla="*/ 1155469 h 1155469"/>
              <a:gd name="connsiteX3" fmla="*/ 0 w 8553796"/>
              <a:gd name="connsiteY3" fmla="*/ 1155469 h 1155469"/>
              <a:gd name="connsiteX4" fmla="*/ 0 w 8553796"/>
              <a:gd name="connsiteY4" fmla="*/ 0 h 1155469"/>
              <a:gd name="connsiteX0" fmla="*/ 2086495 w 8553796"/>
              <a:gd name="connsiteY0" fmla="*/ 0 h 1163781"/>
              <a:gd name="connsiteX1" fmla="*/ 8553796 w 8553796"/>
              <a:gd name="connsiteY1" fmla="*/ 8312 h 1163781"/>
              <a:gd name="connsiteX2" fmla="*/ 8553796 w 8553796"/>
              <a:gd name="connsiteY2" fmla="*/ 1163781 h 1163781"/>
              <a:gd name="connsiteX3" fmla="*/ 0 w 8553796"/>
              <a:gd name="connsiteY3" fmla="*/ 1163781 h 1163781"/>
              <a:gd name="connsiteX4" fmla="*/ 2086495 w 8553796"/>
              <a:gd name="connsiteY4" fmla="*/ 0 h 1163781"/>
              <a:gd name="connsiteX0" fmla="*/ 1064030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1064030 w 7531331"/>
              <a:gd name="connsiteY4" fmla="*/ 0 h 1180407"/>
              <a:gd name="connsiteX0" fmla="*/ 727726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727726 w 7531331"/>
              <a:gd name="connsiteY4" fmla="*/ 0 h 1180407"/>
              <a:gd name="connsiteX0" fmla="*/ 716516 w 7520121"/>
              <a:gd name="connsiteY0" fmla="*/ 0 h 1180407"/>
              <a:gd name="connsiteX1" fmla="*/ 7520121 w 7520121"/>
              <a:gd name="connsiteY1" fmla="*/ 8312 h 1180407"/>
              <a:gd name="connsiteX2" fmla="*/ 7520121 w 7520121"/>
              <a:gd name="connsiteY2" fmla="*/ 1163781 h 1180407"/>
              <a:gd name="connsiteX3" fmla="*/ 0 w 7520121"/>
              <a:gd name="connsiteY3" fmla="*/ 1180407 h 1180407"/>
              <a:gd name="connsiteX4" fmla="*/ 716516 w 7520121"/>
              <a:gd name="connsiteY4" fmla="*/ 0 h 11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121" h="1180407">
                <a:moveTo>
                  <a:pt x="716516" y="0"/>
                </a:moveTo>
                <a:lnTo>
                  <a:pt x="7520121" y="8312"/>
                </a:lnTo>
                <a:lnTo>
                  <a:pt x="7520121" y="1163781"/>
                </a:lnTo>
                <a:lnTo>
                  <a:pt x="0" y="1180407"/>
                </a:lnTo>
                <a:lnTo>
                  <a:pt x="71651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F0D1A5-08A4-3443-BCCE-D9831603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25" y="3410297"/>
            <a:ext cx="2664295" cy="7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Задание Снимка на студентска книжка</a:t>
            </a:r>
          </a:p>
          <a:p>
            <a:pPr algn="l" eaLnBrk="1" hangingPunct="1">
              <a:defRPr/>
            </a:pPr>
            <a:endParaRPr lang="bg-BG" sz="2800" b="1" dirty="0">
              <a:solidFill>
                <a:srgbClr val="0070C0"/>
              </a:solidFill>
              <a:latin typeface="Remissis Sb" panose="020D0704040608020204" pitchFamily="34" charset="0"/>
              <a:ea typeface="+mn-ea"/>
              <a:cs typeface="+mn-cs"/>
            </a:endParaRP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C5625B-D863-4F2F-BF56-2F012D620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1066922"/>
            <a:ext cx="7437359" cy="379088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597FE8C-6AA5-4709-A141-03F8E7CF2CD4}"/>
              </a:ext>
            </a:extLst>
          </p:cNvPr>
          <p:cNvCxnSpPr>
            <a:cxnSpLocks/>
          </p:cNvCxnSpPr>
          <p:nvPr/>
        </p:nvCxnSpPr>
        <p:spPr>
          <a:xfrm>
            <a:off x="1763688" y="3291830"/>
            <a:ext cx="79208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Снимка на студентска книжка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E6E28-AC81-4DB6-B3AB-768977BBB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" y="1347614"/>
            <a:ext cx="9144000" cy="29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Снимка на студентска книжка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67BEB6-60B0-47C5-B783-12037EC13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58667"/>
            <a:ext cx="9144000" cy="28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Ограничаване на достъпа до теста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B830E3-CF2D-4B80-9C4F-18D0801BF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58313"/>
            <a:ext cx="9144000" cy="32736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0466498-22E2-4CEF-BDBF-AA8BB06E977B}"/>
              </a:ext>
            </a:extLst>
          </p:cNvPr>
          <p:cNvCxnSpPr>
            <a:cxnSpLocks/>
          </p:cNvCxnSpPr>
          <p:nvPr/>
        </p:nvCxnSpPr>
        <p:spPr>
          <a:xfrm>
            <a:off x="3419872" y="3939902"/>
            <a:ext cx="172819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 и контрол на съответните процедури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/>
              <a:t>Необходимо е заснимане на студента по време на изпита, за да се сравни снимката на студента от БД или книжката със снимките от изпита.</a:t>
            </a:r>
          </a:p>
          <a:p>
            <a:pPr eaLnBrk="1" hangingPunct="1"/>
            <a:r>
              <a:rPr lang="bg-BG" altLang="bg-BG" sz="2600" dirty="0" smtClean="0"/>
              <a:t>Решение</a:t>
            </a:r>
            <a:r>
              <a:rPr lang="en-US" altLang="bg-BG" sz="2600" dirty="0" smtClean="0"/>
              <a:t> 1</a:t>
            </a:r>
            <a:r>
              <a:rPr lang="bg-BG" altLang="bg-BG" sz="2600" dirty="0" smtClean="0"/>
              <a:t>: </a:t>
            </a:r>
            <a:r>
              <a:rPr lang="en-US" altLang="bg-BG" sz="2600" dirty="0"/>
              <a:t>Moodle Proctoring plugin</a:t>
            </a:r>
            <a:r>
              <a:rPr lang="bg-BG" altLang="bg-BG" sz="2600" dirty="0"/>
              <a:t>. </a:t>
            </a:r>
          </a:p>
          <a:p>
            <a:pPr lvl="1" eaLnBrk="1" hangingPunct="1"/>
            <a:r>
              <a:rPr lang="bg-BG" altLang="bg-BG" sz="2200" dirty="0"/>
              <a:t>Изисква разрешение от студента да използва уеб камерата. Не го допуска до теста без това разрешение</a:t>
            </a:r>
            <a:r>
              <a:rPr lang="en-US" altLang="bg-BG" sz="2200" dirty="0"/>
              <a:t> </a:t>
            </a:r>
            <a:endParaRPr lang="bg-BG" altLang="bg-BG" sz="2200" dirty="0"/>
          </a:p>
          <a:p>
            <a:pPr lvl="1" eaLnBrk="1" hangingPunct="1"/>
            <a:r>
              <a:rPr lang="bg-BG" altLang="bg-BG" sz="2200" dirty="0"/>
              <a:t>Прави снимки през определен период от време: в момента е 30 сек.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5450"/>
            <a:ext cx="87820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3F7EB70-48A4-4974-9583-75072A398ED6}"/>
              </a:ext>
            </a:extLst>
          </p:cNvPr>
          <p:cNvCxnSpPr>
            <a:cxnSpLocks/>
          </p:cNvCxnSpPr>
          <p:nvPr/>
        </p:nvCxnSpPr>
        <p:spPr>
          <a:xfrm flipV="1">
            <a:off x="5032365" y="3219822"/>
            <a:ext cx="864096" cy="5760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271E13-5074-4092-9D49-DA73975A0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5" y="1040634"/>
            <a:ext cx="7176617" cy="400911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8635073-28B2-4F98-9E47-D4E8369BE33C}"/>
              </a:ext>
            </a:extLst>
          </p:cNvPr>
          <p:cNvCxnSpPr>
            <a:cxnSpLocks/>
          </p:cNvCxnSpPr>
          <p:nvPr/>
        </p:nvCxnSpPr>
        <p:spPr>
          <a:xfrm>
            <a:off x="3697664" y="3651870"/>
            <a:ext cx="151216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98F817-2DF8-48C5-ACCA-10A7EE9EB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1038720"/>
            <a:ext cx="7524328" cy="390709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B456AC9-CB63-4D30-801C-784437AD1484}"/>
              </a:ext>
            </a:extLst>
          </p:cNvPr>
          <p:cNvCxnSpPr>
            <a:cxnSpLocks/>
          </p:cNvCxnSpPr>
          <p:nvPr/>
        </p:nvCxnSpPr>
        <p:spPr>
          <a:xfrm>
            <a:off x="6660232" y="3363838"/>
            <a:ext cx="1656184" cy="136815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9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B3B0D6-B8CB-4A7E-8BB5-CB7DF551F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1130050"/>
            <a:ext cx="8244408" cy="398538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1A9458F-4302-4A11-9EEF-3437E479BC5A}"/>
              </a:ext>
            </a:extLst>
          </p:cNvPr>
          <p:cNvCxnSpPr>
            <a:cxnSpLocks/>
          </p:cNvCxnSpPr>
          <p:nvPr/>
        </p:nvCxnSpPr>
        <p:spPr>
          <a:xfrm flipV="1">
            <a:off x="2843808" y="3579861"/>
            <a:ext cx="1656184" cy="5760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3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 и контрол на съответните процедури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 smtClean="0"/>
              <a:t>Решение</a:t>
            </a:r>
            <a:r>
              <a:rPr lang="en-US" altLang="bg-BG" sz="2600" dirty="0" smtClean="0"/>
              <a:t> 2</a:t>
            </a:r>
            <a:r>
              <a:rPr lang="bg-BG" altLang="bg-BG" sz="2600" dirty="0" smtClean="0"/>
              <a:t>: </a:t>
            </a:r>
            <a:r>
              <a:rPr lang="en-US" altLang="bg-BG" sz="2600" dirty="0" err="1"/>
              <a:t>Quilgo</a:t>
            </a:r>
            <a:r>
              <a:rPr lang="en-US" altLang="bg-BG" sz="2600" dirty="0"/>
              <a:t>® Proctoring plugin</a:t>
            </a:r>
            <a:r>
              <a:rPr lang="bg-BG" altLang="bg-BG" sz="2600" dirty="0"/>
              <a:t>. </a:t>
            </a:r>
          </a:p>
          <a:p>
            <a:pPr lvl="1" eaLnBrk="1" hangingPunct="1"/>
            <a:r>
              <a:rPr lang="bg-BG" altLang="bg-BG" sz="2200" dirty="0"/>
              <a:t>Изисква разрешение от студента да използва уеб камерата. Не го допуска до теста без това разрешение</a:t>
            </a:r>
            <a:r>
              <a:rPr lang="en-US" altLang="bg-BG" sz="2200" dirty="0"/>
              <a:t> </a:t>
            </a:r>
            <a:endParaRPr lang="en-US" altLang="bg-BG" sz="2200" dirty="0" smtClean="0"/>
          </a:p>
          <a:p>
            <a:pPr lvl="1" eaLnBrk="1" hangingPunct="1"/>
            <a:r>
              <a:rPr lang="bg-BG" altLang="bg-BG" sz="2200" dirty="0"/>
              <a:t>Изисква разрешение от студента да </a:t>
            </a:r>
            <a:r>
              <a:rPr lang="bg-BG" altLang="bg-BG" sz="2200" dirty="0" smtClean="0"/>
              <a:t>сподели целия екран. </a:t>
            </a:r>
            <a:r>
              <a:rPr lang="bg-BG" altLang="bg-BG" sz="2200" dirty="0"/>
              <a:t>Не го допуска до теста без това разрешение</a:t>
            </a:r>
          </a:p>
          <a:p>
            <a:pPr lvl="1" eaLnBrk="1" hangingPunct="1"/>
            <a:r>
              <a:rPr lang="bg-BG" altLang="bg-BG" sz="2200" dirty="0"/>
              <a:t>Прави снимки </a:t>
            </a:r>
            <a:r>
              <a:rPr lang="bg-BG" altLang="bg-BG" sz="2200" dirty="0" smtClean="0"/>
              <a:t>на студента през </a:t>
            </a:r>
            <a:r>
              <a:rPr lang="bg-BG" altLang="bg-BG" sz="2200" dirty="0"/>
              <a:t>определен период от </a:t>
            </a:r>
            <a:r>
              <a:rPr lang="bg-BG" altLang="bg-BG" sz="2200" dirty="0" smtClean="0"/>
              <a:t>време</a:t>
            </a:r>
            <a:endParaRPr lang="bg-BG" altLang="bg-BG" sz="2200" dirty="0"/>
          </a:p>
          <a:p>
            <a:pPr lvl="1" eaLnBrk="1" hangingPunct="1"/>
            <a:r>
              <a:rPr lang="bg-BG" altLang="bg-BG" sz="2200" dirty="0" smtClean="0"/>
              <a:t>Записва снимки на </a:t>
            </a:r>
            <a:r>
              <a:rPr lang="bg-BG" altLang="bg-BG" sz="2200" dirty="0"/>
              <a:t>екрана през определен </a:t>
            </a:r>
            <a:r>
              <a:rPr lang="bg-BG" altLang="bg-BG" sz="2200" dirty="0" smtClean="0"/>
              <a:t>период. При съмнителни действия, като превключване на друг прозорец, също записва снимки.</a:t>
            </a:r>
            <a:endParaRPr lang="bg-BG" altLang="bg-BG" sz="22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07951" y="73580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1600" y="195486"/>
            <a:ext cx="81724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Dihjauti" panose="02060503080000000000" pitchFamily="18" charset="0"/>
                <a:cs typeface="Dihjauti" panose="02060503080000000000" pitchFamily="18" charset="0"/>
              </a:rPr>
              <a:t>Вход в системата:</a:t>
            </a:r>
            <a:endParaRPr lang="bg-BG" sz="28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emissis Sb" panose="020D0704040608020204" pitchFamily="34" charset="0"/>
              <a:ea typeface="Dihjauti" panose="02060503080000000000" pitchFamily="18" charset="0"/>
              <a:cs typeface="Dihjauti" panose="02060503080000000000" pitchFamily="18" charset="0"/>
            </a:endParaRPr>
          </a:p>
        </p:txBody>
      </p:sp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16" y="1223533"/>
            <a:ext cx="5447367" cy="387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7145641" y="1509315"/>
            <a:ext cx="666719" cy="1796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CA1F7947-0C30-BB17-F39F-2E07176FB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25781"/>
              </p:ext>
            </p:extLst>
          </p:nvPr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orelDRAW" r:id="rId4" imgW="2335662" imgH="2598359" progId="CorelDRAW.Graphic.13">
                  <p:embed/>
                </p:oleObj>
              </mc:Choice>
              <mc:Fallback>
                <p:oleObj name="CorelDRAW" r:id="rId4" imgW="2335662" imgH="2598359" progId="CorelDRAW.Graphic.1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xmlns="" id="{0E201637-A79D-97AA-9CEE-EE269862B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CDA0FE-ED6E-9F51-650E-945950D87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7465"/>
            <a:ext cx="1691025" cy="4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887D9E3-604E-B7D5-0D2F-6DB305360F46}"/>
              </a:ext>
            </a:extLst>
          </p:cNvPr>
          <p:cNvSpPr txBox="1">
            <a:spLocks noChangeArrowheads="1"/>
          </p:cNvSpPr>
          <p:nvPr/>
        </p:nvSpPr>
        <p:spPr>
          <a:xfrm>
            <a:off x="1004789" y="726089"/>
            <a:ext cx="81724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bg-BG" sz="2800" dirty="0">
                <a:solidFill>
                  <a:srgbClr val="F98012"/>
                </a:solidFill>
                <a:latin typeface="Soul Papa" panose="00000400000000000000" pitchFamily="2" charset="0"/>
              </a:rPr>
              <a:t>https://d-learning.uni-ruse.bg/</a:t>
            </a:r>
            <a:endParaRPr lang="bg-BG" altLang="bg-BG" sz="2800" dirty="0">
              <a:solidFill>
                <a:srgbClr val="F98012"/>
              </a:solidFill>
            </a:endParaRPr>
          </a:p>
          <a:p>
            <a:pPr eaLnBrk="1" hangingPunct="1">
              <a:defRPr/>
            </a:pPr>
            <a:endParaRPr lang="bg-BG" sz="2800" dirty="0">
              <a:solidFill>
                <a:srgbClr val="F9801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9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0" y="1059583"/>
            <a:ext cx="90352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CorelDRAW" r:id="rId4" imgW="2335662" imgH="2598359" progId="CorelDRAW.Graphic.13">
                  <p:embed/>
                </p:oleObj>
              </mc:Choice>
              <mc:Fallback>
                <p:oleObj name="CorelDRAW" r:id="rId4" imgW="2335662" imgH="2598359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89"/>
            <a:ext cx="9143999" cy="251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Контрол на съответните процедури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 smtClean="0"/>
              <a:t>Препоръчваме Решение 2 </a:t>
            </a:r>
            <a:r>
              <a:rPr lang="en-US" altLang="bg-BG" sz="2600" dirty="0" err="1"/>
              <a:t>Quilgo</a:t>
            </a:r>
            <a:r>
              <a:rPr lang="en-US" altLang="bg-BG" sz="2600" dirty="0"/>
              <a:t>® Proctoring </a:t>
            </a:r>
            <a:r>
              <a:rPr lang="en-US" altLang="bg-BG" sz="2600" dirty="0" smtClean="0"/>
              <a:t>plugin</a:t>
            </a:r>
            <a:endParaRPr lang="bg-BG" altLang="bg-BG" sz="2600" dirty="0" smtClean="0"/>
          </a:p>
          <a:p>
            <a:pPr eaLnBrk="1" hangingPunct="1"/>
            <a:r>
              <a:rPr lang="en-US" altLang="bg-BG" sz="2600" dirty="0" smtClean="0"/>
              <a:t>Safe </a:t>
            </a:r>
            <a:r>
              <a:rPr lang="en-US" altLang="bg-BG" sz="2600" dirty="0"/>
              <a:t>Exam Browser</a:t>
            </a:r>
          </a:p>
          <a:p>
            <a:pPr eaLnBrk="1" hangingPunct="1"/>
            <a:r>
              <a:rPr lang="bg-BG" altLang="bg-BG" sz="2600" dirty="0"/>
              <a:t>При стартиране прекратява всички „забранени“ програми, които могат да помогнат за опити за измама: отдалече достъп и др.</a:t>
            </a:r>
          </a:p>
          <a:p>
            <a:pPr eaLnBrk="1" hangingPunct="1"/>
            <a:r>
              <a:rPr lang="bg-BG" altLang="bg-BG" sz="2600" dirty="0"/>
              <a:t>След започване на изпита не дава възможност на студента да превключва на други прозорци</a:t>
            </a:r>
          </a:p>
          <a:p>
            <a:pPr eaLnBrk="1" hangingPunct="1"/>
            <a:r>
              <a:rPr lang="bg-BG" altLang="bg-BG" sz="2600" dirty="0" smtClean="0"/>
              <a:t>Настройки</a:t>
            </a:r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Контрол на съответните процедури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71268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C3AE6B-5FE9-426C-A51B-7299E3001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234" y="1272913"/>
            <a:ext cx="9144000" cy="38134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7E6FF15-D376-43D7-9832-99321F068070}"/>
              </a:ext>
            </a:extLst>
          </p:cNvPr>
          <p:cNvCxnSpPr>
            <a:cxnSpLocks/>
          </p:cNvCxnSpPr>
          <p:nvPr/>
        </p:nvCxnSpPr>
        <p:spPr>
          <a:xfrm flipH="1">
            <a:off x="8172400" y="1779662"/>
            <a:ext cx="827931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C7521AC-35FB-4A51-899A-8FF12CE1E41C}"/>
              </a:ext>
            </a:extLst>
          </p:cNvPr>
          <p:cNvCxnSpPr>
            <a:cxnSpLocks/>
          </p:cNvCxnSpPr>
          <p:nvPr/>
        </p:nvCxnSpPr>
        <p:spPr>
          <a:xfrm flipH="1">
            <a:off x="7164288" y="2499742"/>
            <a:ext cx="827931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6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951" y="73580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Процедура за провеждане на изпит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323528" y="735806"/>
            <a:ext cx="8676374" cy="422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400" dirty="0"/>
              <a:t>Всички студенти влизат във виртуална зала в ВВВ, указана от преподавателя с ФН и име</a:t>
            </a:r>
          </a:p>
          <a:p>
            <a:pPr eaLnBrk="1" hangingPunct="1"/>
            <a:r>
              <a:rPr lang="bg-BG" altLang="bg-BG" sz="2400" dirty="0"/>
              <a:t>Включват микрофон. Уеб камера не е необходима тук, тъй като ще бъдат записвани по време на изпита</a:t>
            </a:r>
          </a:p>
          <a:p>
            <a:pPr eaLnBrk="1" hangingPunct="1"/>
            <a:r>
              <a:rPr lang="bg-BG" altLang="bg-BG" sz="2400" dirty="0"/>
              <a:t>Студентите остават в залата с включен микрофон през цялото време на изпита. При нужда задават въпроси.</a:t>
            </a:r>
          </a:p>
          <a:p>
            <a:pPr eaLnBrk="1" hangingPunct="1"/>
            <a:r>
              <a:rPr lang="bg-BG" altLang="bg-BG" sz="2400" dirty="0"/>
              <a:t>След приключване на изпита уведомяват преподавателя</a:t>
            </a:r>
          </a:p>
          <a:p>
            <a:pPr eaLnBrk="1" hangingPunct="1"/>
            <a:r>
              <a:rPr lang="bg-BG" altLang="bg-BG" sz="2400" dirty="0"/>
              <a:t>Той проверява дали всичко е наред и разрешава на студента да напусне залата.</a:t>
            </a:r>
          </a:p>
          <a:p>
            <a:pPr eaLnBrk="1" hangingPunct="1"/>
            <a:r>
              <a:rPr lang="bg-BG" altLang="bg-BG" sz="2400" dirty="0"/>
              <a:t>След изпита преподавателят преглежда снимките и оценява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24">
            <a:extLst>
              <a:ext uri="{FF2B5EF4-FFF2-40B4-BE49-F238E27FC236}">
                <a16:creationId xmlns:a16="http://schemas.microsoft.com/office/drawing/2014/main" xmlns="" id="{716EB2F4-BEFD-43D9-8FDF-7867DCFA0E4B}"/>
              </a:ext>
            </a:extLst>
          </p:cNvPr>
          <p:cNvSpPr>
            <a:spLocks noChangeAspect="1"/>
          </p:cNvSpPr>
          <p:nvPr/>
        </p:nvSpPr>
        <p:spPr>
          <a:xfrm rot="8369018">
            <a:off x="4907565" y="1989706"/>
            <a:ext cx="859636" cy="86782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8DA8B35-71A1-4A37-8961-820A8DEBC8F5}"/>
              </a:ext>
            </a:extLst>
          </p:cNvPr>
          <p:cNvGrpSpPr/>
          <p:nvPr/>
        </p:nvGrpSpPr>
        <p:grpSpPr>
          <a:xfrm>
            <a:off x="5791193" y="2079224"/>
            <a:ext cx="741361" cy="740268"/>
            <a:chOff x="2611714" y="1452659"/>
            <a:chExt cx="3963104" cy="3957283"/>
          </a:xfrm>
          <a:solidFill>
            <a:schemeClr val="bg1"/>
          </a:solidFill>
        </p:grpSpPr>
        <p:sp>
          <p:nvSpPr>
            <p:cNvPr id="21" name="Round Same Side Corner Rectangle 4">
              <a:extLst>
                <a:ext uri="{FF2B5EF4-FFF2-40B4-BE49-F238E27FC236}">
                  <a16:creationId xmlns:a16="http://schemas.microsoft.com/office/drawing/2014/main" xmlns="" id="{E7890DFD-6379-4267-9701-F566E007482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  <p:sp>
          <p:nvSpPr>
            <p:cNvPr id="22" name="Round Same Side Corner Rectangle 6">
              <a:extLst>
                <a:ext uri="{FF2B5EF4-FFF2-40B4-BE49-F238E27FC236}">
                  <a16:creationId xmlns:a16="http://schemas.microsoft.com/office/drawing/2014/main" xmlns="" id="{8E7B4C55-AFB5-4988-A8A6-14C1E58576AA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xmlns="" id="{D75C0177-D804-44A3-876E-D99A6C1DE3BD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</p:grpSp>
      <p:sp>
        <p:nvSpPr>
          <p:cNvPr id="29" name="Frame 1">
            <a:extLst>
              <a:ext uri="{FF2B5EF4-FFF2-40B4-BE49-F238E27FC236}">
                <a16:creationId xmlns:a16="http://schemas.microsoft.com/office/drawing/2014/main" xmlns="" id="{DA5DCBE5-4080-473B-901F-8017F041C88C}"/>
              </a:ext>
            </a:extLst>
          </p:cNvPr>
          <p:cNvSpPr/>
          <p:nvPr/>
        </p:nvSpPr>
        <p:spPr>
          <a:xfrm>
            <a:off x="2594760" y="1923700"/>
            <a:ext cx="735806" cy="99416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>
              <a:solidFill>
                <a:schemeClr val="tx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xmlns="" id="{E077B1D7-2013-4F5A-B26C-4B3A750E7BCE}"/>
              </a:ext>
            </a:extLst>
          </p:cNvPr>
          <p:cNvSpPr/>
          <p:nvPr/>
        </p:nvSpPr>
        <p:spPr>
          <a:xfrm rot="14306008">
            <a:off x="4164656" y="2152594"/>
            <a:ext cx="798306" cy="6579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59C9BD-C5DF-BC97-53C0-B50CF87C805E}"/>
              </a:ext>
            </a:extLst>
          </p:cNvPr>
          <p:cNvSpPr/>
          <p:nvPr/>
        </p:nvSpPr>
        <p:spPr>
          <a:xfrm>
            <a:off x="179512" y="2646199"/>
            <a:ext cx="8364683" cy="885305"/>
          </a:xfrm>
          <a:custGeom>
            <a:avLst/>
            <a:gdLst>
              <a:gd name="connsiteX0" fmla="*/ 0 w 8553796"/>
              <a:gd name="connsiteY0" fmla="*/ 0 h 1155469"/>
              <a:gd name="connsiteX1" fmla="*/ 8553796 w 8553796"/>
              <a:gd name="connsiteY1" fmla="*/ 0 h 1155469"/>
              <a:gd name="connsiteX2" fmla="*/ 8553796 w 8553796"/>
              <a:gd name="connsiteY2" fmla="*/ 1155469 h 1155469"/>
              <a:gd name="connsiteX3" fmla="*/ 0 w 8553796"/>
              <a:gd name="connsiteY3" fmla="*/ 1155469 h 1155469"/>
              <a:gd name="connsiteX4" fmla="*/ 0 w 8553796"/>
              <a:gd name="connsiteY4" fmla="*/ 0 h 1155469"/>
              <a:gd name="connsiteX0" fmla="*/ 2086495 w 8553796"/>
              <a:gd name="connsiteY0" fmla="*/ 0 h 1163781"/>
              <a:gd name="connsiteX1" fmla="*/ 8553796 w 8553796"/>
              <a:gd name="connsiteY1" fmla="*/ 8312 h 1163781"/>
              <a:gd name="connsiteX2" fmla="*/ 8553796 w 8553796"/>
              <a:gd name="connsiteY2" fmla="*/ 1163781 h 1163781"/>
              <a:gd name="connsiteX3" fmla="*/ 0 w 8553796"/>
              <a:gd name="connsiteY3" fmla="*/ 1163781 h 1163781"/>
              <a:gd name="connsiteX4" fmla="*/ 2086495 w 8553796"/>
              <a:gd name="connsiteY4" fmla="*/ 0 h 1163781"/>
              <a:gd name="connsiteX0" fmla="*/ 1064030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1064030 w 7531331"/>
              <a:gd name="connsiteY4" fmla="*/ 0 h 1180407"/>
              <a:gd name="connsiteX0" fmla="*/ 727726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727726 w 7531331"/>
              <a:gd name="connsiteY4" fmla="*/ 0 h 1180407"/>
              <a:gd name="connsiteX0" fmla="*/ 716516 w 7520121"/>
              <a:gd name="connsiteY0" fmla="*/ 0 h 1180407"/>
              <a:gd name="connsiteX1" fmla="*/ 7520121 w 7520121"/>
              <a:gd name="connsiteY1" fmla="*/ 8312 h 1180407"/>
              <a:gd name="connsiteX2" fmla="*/ 7520121 w 7520121"/>
              <a:gd name="connsiteY2" fmla="*/ 1163781 h 1180407"/>
              <a:gd name="connsiteX3" fmla="*/ 0 w 7520121"/>
              <a:gd name="connsiteY3" fmla="*/ 1180407 h 1180407"/>
              <a:gd name="connsiteX4" fmla="*/ 716516 w 7520121"/>
              <a:gd name="connsiteY4" fmla="*/ 0 h 11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121" h="1180407">
                <a:moveTo>
                  <a:pt x="716516" y="0"/>
                </a:moveTo>
                <a:lnTo>
                  <a:pt x="7520121" y="8312"/>
                </a:lnTo>
                <a:lnTo>
                  <a:pt x="7520121" y="1163781"/>
                </a:lnTo>
                <a:lnTo>
                  <a:pt x="0" y="1180407"/>
                </a:lnTo>
                <a:lnTo>
                  <a:pt x="71651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075293-0D33-FC8B-6A70-2068496E540B}"/>
              </a:ext>
            </a:extLst>
          </p:cNvPr>
          <p:cNvSpPr/>
          <p:nvPr/>
        </p:nvSpPr>
        <p:spPr>
          <a:xfrm>
            <a:off x="5556370" y="2499742"/>
            <a:ext cx="2984337" cy="1024628"/>
          </a:xfrm>
          <a:custGeom>
            <a:avLst/>
            <a:gdLst>
              <a:gd name="connsiteX0" fmla="*/ 0 w 8553796"/>
              <a:gd name="connsiteY0" fmla="*/ 0 h 1155469"/>
              <a:gd name="connsiteX1" fmla="*/ 8553796 w 8553796"/>
              <a:gd name="connsiteY1" fmla="*/ 0 h 1155469"/>
              <a:gd name="connsiteX2" fmla="*/ 8553796 w 8553796"/>
              <a:gd name="connsiteY2" fmla="*/ 1155469 h 1155469"/>
              <a:gd name="connsiteX3" fmla="*/ 0 w 8553796"/>
              <a:gd name="connsiteY3" fmla="*/ 1155469 h 1155469"/>
              <a:gd name="connsiteX4" fmla="*/ 0 w 8553796"/>
              <a:gd name="connsiteY4" fmla="*/ 0 h 1155469"/>
              <a:gd name="connsiteX0" fmla="*/ 2086495 w 8553796"/>
              <a:gd name="connsiteY0" fmla="*/ 0 h 1163781"/>
              <a:gd name="connsiteX1" fmla="*/ 8553796 w 8553796"/>
              <a:gd name="connsiteY1" fmla="*/ 8312 h 1163781"/>
              <a:gd name="connsiteX2" fmla="*/ 8553796 w 8553796"/>
              <a:gd name="connsiteY2" fmla="*/ 1163781 h 1163781"/>
              <a:gd name="connsiteX3" fmla="*/ 0 w 8553796"/>
              <a:gd name="connsiteY3" fmla="*/ 1163781 h 1163781"/>
              <a:gd name="connsiteX4" fmla="*/ 2086495 w 8553796"/>
              <a:gd name="connsiteY4" fmla="*/ 0 h 1163781"/>
              <a:gd name="connsiteX0" fmla="*/ 1064030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1064030 w 7531331"/>
              <a:gd name="connsiteY4" fmla="*/ 0 h 1180407"/>
              <a:gd name="connsiteX0" fmla="*/ 727726 w 7531331"/>
              <a:gd name="connsiteY0" fmla="*/ 0 h 1180407"/>
              <a:gd name="connsiteX1" fmla="*/ 7531331 w 7531331"/>
              <a:gd name="connsiteY1" fmla="*/ 8312 h 1180407"/>
              <a:gd name="connsiteX2" fmla="*/ 7531331 w 7531331"/>
              <a:gd name="connsiteY2" fmla="*/ 1163781 h 1180407"/>
              <a:gd name="connsiteX3" fmla="*/ 0 w 7531331"/>
              <a:gd name="connsiteY3" fmla="*/ 1180407 h 1180407"/>
              <a:gd name="connsiteX4" fmla="*/ 727726 w 7531331"/>
              <a:gd name="connsiteY4" fmla="*/ 0 h 1180407"/>
              <a:gd name="connsiteX0" fmla="*/ 716516 w 7520121"/>
              <a:gd name="connsiteY0" fmla="*/ 0 h 1180407"/>
              <a:gd name="connsiteX1" fmla="*/ 7520121 w 7520121"/>
              <a:gd name="connsiteY1" fmla="*/ 8312 h 1180407"/>
              <a:gd name="connsiteX2" fmla="*/ 7520121 w 7520121"/>
              <a:gd name="connsiteY2" fmla="*/ 1163781 h 1180407"/>
              <a:gd name="connsiteX3" fmla="*/ 0 w 7520121"/>
              <a:gd name="connsiteY3" fmla="*/ 1180407 h 1180407"/>
              <a:gd name="connsiteX4" fmla="*/ 716516 w 7520121"/>
              <a:gd name="connsiteY4" fmla="*/ 0 h 11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121" h="1180407">
                <a:moveTo>
                  <a:pt x="716516" y="0"/>
                </a:moveTo>
                <a:lnTo>
                  <a:pt x="7520121" y="8312"/>
                </a:lnTo>
                <a:lnTo>
                  <a:pt x="7520121" y="1163781"/>
                </a:lnTo>
                <a:lnTo>
                  <a:pt x="0" y="1180407"/>
                </a:lnTo>
                <a:lnTo>
                  <a:pt x="71651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2C31EF-2B2B-A7EB-CC3C-D2A300D5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19" y="2646200"/>
            <a:ext cx="2698813" cy="7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2607E8-E990-D46B-9B7A-15135CAF0C6E}"/>
              </a:ext>
            </a:extLst>
          </p:cNvPr>
          <p:cNvSpPr txBox="1"/>
          <p:nvPr/>
        </p:nvSpPr>
        <p:spPr>
          <a:xfrm>
            <a:off x="683568" y="-627825"/>
            <a:ext cx="7776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3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Това беше всичко от нас </a:t>
            </a:r>
            <a:r>
              <a:rPr lang="bg-BG" sz="3300" b="1" dirty="0">
                <a:latin typeface="Arial Narrow" panose="020B0606020202030204" pitchFamily="34" charset="0"/>
                <a:sym typeface="Wingdings" panose="05000000000000000000" pitchFamily="2" charset="2"/>
              </a:rPr>
              <a:t></a:t>
            </a:r>
            <a:endParaRPr lang="bg-BG" sz="33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0017 0.6879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951" y="73580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Нова наредба за ДИ за провеждане на ДФО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5"/>
            <a:ext cx="8110537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/>
              <a:t>система за управление на електронно базирани оценявания и финални изпитвания</a:t>
            </a:r>
          </a:p>
          <a:p>
            <a:pPr eaLnBrk="1" hangingPunct="1"/>
            <a:r>
              <a:rPr lang="bg-BG" altLang="bg-BG" sz="2600" dirty="0"/>
              <a:t>съхраняване на изпитни данни и студентски работи в електронен архив поне за 5 години</a:t>
            </a:r>
          </a:p>
          <a:p>
            <a:pPr eaLnBrk="1" hangingPunct="1"/>
            <a:r>
              <a:rPr lang="bg-BG" altLang="bg-BG" sz="2600" dirty="0"/>
              <a:t>установяване на опити за плагиатство</a:t>
            </a:r>
          </a:p>
          <a:p>
            <a:pPr eaLnBrk="1" hangingPunct="1"/>
            <a:r>
              <a:rPr lang="bg-BG" altLang="bg-BG" sz="2600" dirty="0"/>
              <a:t>система за идентификация на студентите и контрол на съответните процедури</a:t>
            </a:r>
          </a:p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25781"/>
              </p:ext>
            </p:extLst>
          </p:nvPr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xmlns="" id="{0E201637-A79D-97AA-9CEE-EE269862B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504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7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управление на електронно базирани оценявания и финални изпитвания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5"/>
            <a:ext cx="8110537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/>
              <a:t>САМО в </a:t>
            </a:r>
            <a:r>
              <a:rPr lang="en-US" altLang="bg-BG" sz="2600" dirty="0"/>
              <a:t>Moodle! </a:t>
            </a:r>
            <a:endParaRPr lang="bg-BG" altLang="bg-BG" sz="2600" dirty="0"/>
          </a:p>
          <a:p>
            <a:pPr eaLnBrk="1" hangingPunct="1"/>
            <a:r>
              <a:rPr lang="bg-BG" altLang="bg-BG" sz="2600" dirty="0"/>
              <a:t>Изпитните данни и студентски работи се съхраняват до изтриването им. Преподавателите е добре да ги изтриват след 5 години</a:t>
            </a:r>
            <a:r>
              <a:rPr lang="en-US" altLang="bg-BG" sz="2600" dirty="0"/>
              <a:t>. </a:t>
            </a:r>
            <a:endParaRPr lang="bg-BG" altLang="bg-BG" sz="2600" dirty="0"/>
          </a:p>
          <a:p>
            <a:pPr eaLnBrk="1" hangingPunct="1"/>
            <a:r>
              <a:rPr lang="bg-BG" altLang="bg-BG" sz="2600" dirty="0"/>
              <a:t>Може и да се стартира скрипт периодично, който да изтрива по-старите от 5 години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40740"/>
              </p:ext>
            </p:extLst>
          </p:nvPr>
        </p:nvGraphicFramePr>
        <p:xfrm>
          <a:off x="72663" y="79354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79354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496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504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Въпроси в теста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1" y="1250225"/>
            <a:ext cx="4362654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/>
              <a:t>Ако е необходимо писане на свободен текст или писане на лист и предаване на снимка, то въпросът трябва да е от тип ЕСЕ. 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79354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79354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496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E879CE-45E3-480E-A607-8A090D63F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214" y="0"/>
            <a:ext cx="4165046" cy="51435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D9BED7E-722B-452A-8EE6-4654A124CD60}"/>
              </a:ext>
            </a:extLst>
          </p:cNvPr>
          <p:cNvCxnSpPr>
            <a:cxnSpLocks/>
          </p:cNvCxnSpPr>
          <p:nvPr/>
        </p:nvCxnSpPr>
        <p:spPr>
          <a:xfrm flipH="1">
            <a:off x="5868144" y="3003798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87044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Въпрос от тип Есе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1" y="1250225"/>
            <a:ext cx="4362654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79354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79354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496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5F9924-7AAA-49E9-B247-5F0E0AE15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894597"/>
            <a:ext cx="6554791" cy="42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951" y="73580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Установяване на опити за плагиатство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5"/>
            <a:ext cx="8110537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bg-BG" sz="2600" dirty="0" err="1"/>
              <a:t>StrikePlagiarism</a:t>
            </a:r>
            <a:r>
              <a:rPr lang="en-US" altLang="bg-BG" sz="2600" dirty="0"/>
              <a:t>: </a:t>
            </a:r>
            <a:r>
              <a:rPr lang="bg-BG" altLang="bg-BG" sz="2600" dirty="0"/>
              <a:t>при нужда от регистрация се обаждайте</a:t>
            </a:r>
          </a:p>
          <a:p>
            <a:pPr eaLnBrk="1" hangingPunct="1"/>
            <a:r>
              <a:rPr lang="bg-BG" altLang="bg-BG" sz="2600" dirty="0"/>
              <a:t>При предаване на задание (курсова работа) в момента настройките са такива, че работата на студента автоматично се изпраща към сайта </a:t>
            </a:r>
            <a:r>
              <a:rPr lang="en-US" altLang="bg-BG" sz="2600" dirty="0" err="1"/>
              <a:t>StrikePlagiarism</a:t>
            </a:r>
            <a:r>
              <a:rPr lang="bg-BG" altLang="bg-BG" sz="2600" dirty="0"/>
              <a:t>.</a:t>
            </a:r>
            <a:r>
              <a:rPr lang="en-US" altLang="bg-BG" sz="2600" dirty="0"/>
              <a:t>com </a:t>
            </a:r>
            <a:r>
              <a:rPr lang="bg-BG" altLang="bg-BG" sz="2600" dirty="0"/>
              <a:t>за проверка</a:t>
            </a:r>
          </a:p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07951" y="735806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Проверка за плагиатство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5"/>
            <a:ext cx="8110537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9B4405-72F3-4A16-BEF8-4C5BBF8E7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319" y="0"/>
            <a:ext cx="4596407" cy="51435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57A2988-E648-425C-BCDA-A2E6E6D3ABB7}"/>
              </a:ext>
            </a:extLst>
          </p:cNvPr>
          <p:cNvCxnSpPr>
            <a:cxnSpLocks/>
          </p:cNvCxnSpPr>
          <p:nvPr/>
        </p:nvCxnSpPr>
        <p:spPr>
          <a:xfrm flipH="1">
            <a:off x="6732240" y="411510"/>
            <a:ext cx="57606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43668" y="1059582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7097" y="185934"/>
            <a:ext cx="8110537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bg-BG" sz="2800" b="1" dirty="0">
                <a:solidFill>
                  <a:srgbClr val="0070C0"/>
                </a:solidFill>
                <a:latin typeface="Remissis Sb" panose="020D0704040608020204" pitchFamily="34" charset="0"/>
                <a:ea typeface="+mn-ea"/>
                <a:cs typeface="+mn-cs"/>
              </a:rPr>
              <a:t>Система за идентификация на студентите и контрол на съответните процедури</a:t>
            </a: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611560" y="1250224"/>
            <a:ext cx="8110537" cy="34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bg-BG" altLang="bg-BG" sz="2600" dirty="0"/>
              <a:t>Необходима е снимка на студента. Ние събираме снимки и те се дигитализират и съхраняват в БД</a:t>
            </a:r>
          </a:p>
          <a:p>
            <a:pPr eaLnBrk="1" hangingPunct="1"/>
            <a:r>
              <a:rPr lang="bg-BG" altLang="bg-BG" sz="2600" dirty="0"/>
              <a:t>ЦИКО </a:t>
            </a:r>
            <a:r>
              <a:rPr lang="bg-BG" altLang="bg-BG" sz="2600" dirty="0" smtClean="0"/>
              <a:t>вече разработи допълнителен </a:t>
            </a:r>
            <a:r>
              <a:rPr lang="bg-BG" altLang="bg-BG" sz="2600" dirty="0"/>
              <a:t>модул към системата за електронни протоколи, в който преподавателят </a:t>
            </a:r>
            <a:r>
              <a:rPr lang="bg-BG" altLang="bg-BG" sz="2600" dirty="0" smtClean="0"/>
              <a:t>вижда </a:t>
            </a:r>
            <a:r>
              <a:rPr lang="bg-BG" altLang="bg-BG" sz="2600" dirty="0"/>
              <a:t>снимка на студентите от неговите </a:t>
            </a:r>
            <a:r>
              <a:rPr lang="bg-BG" altLang="bg-BG" sz="2600" dirty="0" smtClean="0"/>
              <a:t>протоколи, като застане на ФН с мишката. </a:t>
            </a:r>
            <a:endParaRPr lang="bg-BG" altLang="bg-BG" sz="2600" dirty="0"/>
          </a:p>
          <a:p>
            <a:pPr eaLnBrk="1" hangingPunct="1"/>
            <a:r>
              <a:rPr lang="bg-BG" altLang="bg-BG" sz="2600" dirty="0"/>
              <a:t>Втори вариант: </a:t>
            </a:r>
            <a:r>
              <a:rPr lang="bg-BG" altLang="bg-BG" sz="2600" dirty="0" smtClean="0"/>
              <a:t>ако няма книжка, задание </a:t>
            </a:r>
            <a:r>
              <a:rPr lang="bg-BG" altLang="bg-BG" sz="2600" dirty="0"/>
              <a:t>за предаване на снимка на студентска книжка.</a:t>
            </a:r>
          </a:p>
          <a:p>
            <a:pPr eaLnBrk="1" hangingPunct="1"/>
            <a:endParaRPr lang="bg-BG" altLang="bg-BG" sz="2600" dirty="0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xmlns="" id="{12AEF89D-A698-C6BE-BC57-74284273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63" y="69677"/>
          <a:ext cx="790322" cy="7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orelDRAW" r:id="rId3" imgW="2335662" imgH="2598359" progId="CorelDRAW.Graphic.13">
                  <p:embed/>
                </p:oleObj>
              </mc:Choice>
              <mc:Fallback>
                <p:oleObj name="CorelDRAW" r:id="rId3" imgW="2335662" imgH="2598359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xmlns="" id="{12AEF89D-A698-C6BE-BC57-74284273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3" y="69677"/>
                        <a:ext cx="790322" cy="7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EA3F-0ACE-C393-6B45-42C227F8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064"/>
            <a:ext cx="2627129" cy="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CEFFE38AD51048A97A32888D0DAC85" ma:contentTypeVersion="0" ma:contentTypeDescription="Създаване на нов документ" ma:contentTypeScope="" ma:versionID="0c729a07457a88e4c65061cb197326f3">
  <xsd:schema xmlns:xsd="http://www.w3.org/2001/XMLSchema" xmlns:xs="http://www.w3.org/2001/XMLSchema" xmlns:p="http://schemas.microsoft.com/office/2006/metadata/properties" xmlns:ns2="9d6ad5c7-be68-46e6-ab49-b500bbb50b2b" targetNamespace="http://schemas.microsoft.com/office/2006/metadata/properties" ma:root="true" ma:fieldsID="cf90045d38714a28fb77357f8234a5a3" ns2:_="">
    <xsd:import namespace="9d6ad5c7-be68-46e6-ab49-b500bbb50b2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ad5c7-be68-46e6-ab49-b500bbb50b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Стойност на ИД на документ" ma:description="Стойността на ИД на документ, присвоен на този елемент." ma:internalName="_dlc_DocId" ma:readOnly="true">
      <xsd:simpleType>
        <xsd:restriction base="dms:Text"/>
      </xsd:simpleType>
    </xsd:element>
    <xsd:element name="_dlc_DocIdUrl" ma:index="9" nillable="true" ma:displayName="ИД на документ" ma:description="Постоянна връзка към този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d6ad5c7-be68-46e6-ab49-b500bbb50b2b">YYXQ4VZN6D2K-1005247334-20</_dlc_DocId>
    <_dlc_DocIdUrl xmlns="9d6ad5c7-be68-46e6-ab49-b500bbb50b2b">
      <Url>https://www.uni-ruse.bg/Centers/TSDO/_layouts/15/DocIdRedir.aspx?ID=YYXQ4VZN6D2K-1005247334-20</Url>
      <Description>YYXQ4VZN6D2K-1005247334-20</Description>
    </_dlc_DocIdUrl>
  </documentManagement>
</p:properties>
</file>

<file path=customXml/itemProps1.xml><?xml version="1.0" encoding="utf-8"?>
<ds:datastoreItem xmlns:ds="http://schemas.openxmlformats.org/officeDocument/2006/customXml" ds:itemID="{E6053327-1A40-41EA-99A4-83D16D1E888D}"/>
</file>

<file path=customXml/itemProps2.xml><?xml version="1.0" encoding="utf-8"?>
<ds:datastoreItem xmlns:ds="http://schemas.openxmlformats.org/officeDocument/2006/customXml" ds:itemID="{3B7D963A-567B-4CE5-A7A3-8F302191D58F}"/>
</file>

<file path=customXml/itemProps3.xml><?xml version="1.0" encoding="utf-8"?>
<ds:datastoreItem xmlns:ds="http://schemas.openxmlformats.org/officeDocument/2006/customXml" ds:itemID="{5010F1CC-EE79-4FFE-9087-49E4B5D5A84B}"/>
</file>

<file path=customXml/itemProps4.xml><?xml version="1.0" encoding="utf-8"?>
<ds:datastoreItem xmlns:ds="http://schemas.openxmlformats.org/officeDocument/2006/customXml" ds:itemID="{07DE5609-F8B6-45A9-B557-6A39AD904F19}"/>
</file>

<file path=docProps/app.xml><?xml version="1.0" encoding="utf-8"?>
<Properties xmlns="http://schemas.openxmlformats.org/officeDocument/2006/extended-properties" xmlns:vt="http://schemas.openxmlformats.org/officeDocument/2006/docPropsVTypes">
  <TotalTime>7757</TotalTime>
  <Words>624</Words>
  <Application>Microsoft Office PowerPoint</Application>
  <PresentationFormat>On-screen Show (16:9)</PresentationFormat>
  <Paragraphs>63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맑은 고딕</vt:lpstr>
      <vt:lpstr>Arial</vt:lpstr>
      <vt:lpstr>Arial Narrow</vt:lpstr>
      <vt:lpstr>Calibri</vt:lpstr>
      <vt:lpstr>Dihjauti</vt:lpstr>
      <vt:lpstr>Remissis Sb</vt:lpstr>
      <vt:lpstr>Soul Papa</vt:lpstr>
      <vt:lpstr>Wingdings</vt:lpstr>
      <vt:lpstr>Office тема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проф. Велизара Пенчева  кандидат за ректор,  МАНДАТ 2016-2020  ПОСТИЖЕНИЯ  И РАЗВИТИЕ</dc:title>
  <dc:creator>Velizara</dc:creator>
  <cp:lastModifiedBy>WUser</cp:lastModifiedBy>
  <cp:revision>590</cp:revision>
  <cp:lastPrinted>2016-01-11T07:05:55Z</cp:lastPrinted>
  <dcterms:created xsi:type="dcterms:W3CDTF">2016-01-06T03:22:39Z</dcterms:created>
  <dcterms:modified xsi:type="dcterms:W3CDTF">2025-12-15T09:20:05Z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334d9c7e-7dd5-42a0-b7e6-1cd672bf73ca</vt:lpwstr>
  </property>
  <property fmtid="{D5CDD505-2E9C-101B-9397-08002B2CF9AE}" pid="3" name="ContentTypeId">
    <vt:lpwstr>0x01010087CEFFE38AD51048A97A32888D0DAC85</vt:lpwstr>
  </property>
</Properties>
</file>